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8" r:id="rId2"/>
    <p:sldId id="259" r:id="rId3"/>
    <p:sldId id="271" r:id="rId4"/>
    <p:sldId id="274" r:id="rId5"/>
    <p:sldId id="261" r:id="rId6"/>
    <p:sldId id="262" r:id="rId7"/>
    <p:sldId id="27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80" r:id="rId17"/>
    <p:sldId id="276" r:id="rId18"/>
    <p:sldId id="278" r:id="rId19"/>
    <p:sldId id="279" r:id="rId20"/>
    <p:sldId id="27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7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623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08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5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783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836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30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0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9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88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6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9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FC72-5474-4471-8767-C422CED3164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7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View/0001202301270036" TargetMode="External"/><Relationship Id="rId2" Type="http://schemas.openxmlformats.org/officeDocument/2006/relationships/hyperlink" Target="https://mbdou4tsn47edu.gosuslugi.ru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5192C1-C5C4-4C60-8F5A-B5BF79D72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5360" y="3030583"/>
            <a:ext cx="9457509" cy="3670663"/>
          </a:xfrm>
        </p:spPr>
        <p:txBody>
          <a:bodyPr>
            <a:noAutofit/>
          </a:bodyPr>
          <a:lstStyle/>
          <a:p>
            <a:pPr algn="ctr"/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Краткая презентация </a:t>
            </a:r>
            <a:br>
              <a:rPr lang="ru-RU" sz="3600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адаптированной образовательной программы дошкольного образования для обучающихся</a:t>
            </a:r>
            <a:br>
              <a:rPr lang="ru-RU" sz="3600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 тяжёлыми нарушениями речи</a:t>
            </a:r>
            <a:br>
              <a:rPr lang="ru-RU" sz="3600" kern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FC4CA2-C825-451A-891F-B8063A6CB5A4}"/>
              </a:ext>
            </a:extLst>
          </p:cNvPr>
          <p:cNvSpPr txBox="1"/>
          <p:nvPr/>
        </p:nvSpPr>
        <p:spPr>
          <a:xfrm>
            <a:off x="2228850" y="552450"/>
            <a:ext cx="94868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униципальное бюджетное дошкольное образовательное учреждение №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сад комбинированного вида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Тосно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83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14A54-6FA0-481A-A216-A4063A235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526" y="624110"/>
            <a:ext cx="9971086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r>
              <a:rPr lang="en-US" sz="3600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72830-AF23-48ED-ADC0-E9130BE3BB5F}"/>
              </a:ext>
            </a:extLst>
          </p:cNvPr>
          <p:cNvSpPr txBox="1"/>
          <p:nvPr/>
        </p:nvSpPr>
        <p:spPr>
          <a:xfrm>
            <a:off x="790575" y="1533525"/>
            <a:ext cx="104108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Целевой раздел включает в себя: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пояснительную записку; 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планируемые результаты освоения Программы;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з</a:t>
            </a:r>
            <a:r>
              <a:rPr lang="ru-RU" sz="2400" dirty="0">
                <a:latin typeface="Arial" charset="0"/>
                <a:cs typeface="Arial" charset="0"/>
              </a:rPr>
              <a:t>начимые для разработки и реализации АОП ДО характеристики и особенности развития обучающихся дошкольного возраста с ТНР;</a:t>
            </a: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р</a:t>
            </a:r>
            <a:r>
              <a:rPr lang="ru-RU" sz="2400" dirty="0">
                <a:latin typeface="Arial" charset="0"/>
                <a:cs typeface="Arial" charset="0"/>
              </a:rPr>
              <a:t>азвивающее оценивание качества образовательной деятельности по Программе. </a:t>
            </a: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4D6074-5697-478D-B9FA-524867B57E26}"/>
              </a:ext>
            </a:extLst>
          </p:cNvPr>
          <p:cNvSpPr txBox="1"/>
          <p:nvPr/>
        </p:nvSpPr>
        <p:spPr>
          <a:xfrm>
            <a:off x="908140" y="4468865"/>
            <a:ext cx="1092680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dirty="0">
                <a:latin typeface="Arial" charset="0"/>
                <a:cs typeface="Arial" charset="0"/>
              </a:rPr>
              <a:t>Планируемые результаты освоения АОП МБДОУ </a:t>
            </a:r>
            <a:r>
              <a:rPr lang="ru-RU" sz="2400" dirty="0" smtClean="0">
                <a:latin typeface="Arial" charset="0"/>
                <a:cs typeface="Arial" charset="0"/>
              </a:rPr>
              <a:t>№ 4 </a:t>
            </a:r>
            <a:r>
              <a:rPr lang="ru-RU" sz="2400" dirty="0">
                <a:latin typeface="Arial" charset="0"/>
                <a:cs typeface="Arial" charset="0"/>
              </a:rPr>
              <a:t>г</a:t>
            </a:r>
            <a:r>
              <a:rPr lang="ru-RU" sz="2400" dirty="0" smtClean="0">
                <a:latin typeface="Arial" charset="0"/>
                <a:cs typeface="Arial" charset="0"/>
              </a:rPr>
              <a:t>. Тосно </a:t>
            </a:r>
            <a:r>
              <a:rPr lang="ru-RU" sz="2400" dirty="0">
                <a:latin typeface="Arial" charset="0"/>
                <a:cs typeface="Arial" charset="0"/>
              </a:rPr>
              <a:t>представляют собой возрастные характеристики возможных достижений ребёнка дошкольного возраста на разных возрастных этапах и к завершению ДО.</a:t>
            </a:r>
            <a:endParaRPr lang="ru-RU" sz="1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0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F16BB-B26A-402B-9696-092CC8C38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676" y="624110"/>
            <a:ext cx="10126708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r>
              <a:rPr lang="ru-RU" sz="3600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A90CEA-BB29-4B9B-809B-B4CD6335E1B4}"/>
              </a:ext>
            </a:extLst>
          </p:cNvPr>
          <p:cNvSpPr txBox="1"/>
          <p:nvPr/>
        </p:nvSpPr>
        <p:spPr>
          <a:xfrm>
            <a:off x="966651" y="1504949"/>
            <a:ext cx="1059397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Содержательный раздел представляет общее содержание Программы, обеспечивающее полноценное развитие личности обучающихся с ТНР. 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Программа состоит из обязательной части и части, формируемой участниками образовательных отношений (вариативная часть).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Обязательная часть Программы отражает задачи и содержание образования по пяти образовательным областям: «Социально-коммуникативное развитие», «Познавательное развитие», «Речевое развитие», «Художественно-эстетическое развитие», «Физическое развитие</a:t>
            </a:r>
            <a:r>
              <a:rPr lang="ru-RU" dirty="0">
                <a:latin typeface="Arial" charset="0"/>
                <a:cs typeface="Arial" charset="0"/>
              </a:rPr>
              <a:t>» и приводится в виде ссылок на ФАОП ДО;</a:t>
            </a: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В обязательной части отражены вариативные формы, способы, методы и средства реализации Программы; особенности образовательной деятельности разных видов и культурных практик; способы и направления поддержки детской инициативы; коррекционно-развивающая работа.</a:t>
            </a:r>
          </a:p>
        </p:txBody>
      </p:sp>
    </p:spTree>
    <p:extLst>
      <p:ext uri="{BB962C8B-B14F-4D97-AF65-F5344CB8AC3E}">
        <p14:creationId xmlns:p14="http://schemas.microsoft.com/office/powerpoint/2010/main" val="114247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29A03-79A3-4759-BC08-F9A1E6BA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1" y="611047"/>
            <a:ext cx="10192882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r>
              <a:rPr lang="ru-RU" sz="3600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CD477F-8731-449F-B535-509615A6F3CD}"/>
              </a:ext>
            </a:extLst>
          </p:cNvPr>
          <p:cNvSpPr txBox="1"/>
          <p:nvPr/>
        </p:nvSpPr>
        <p:spPr>
          <a:xfrm>
            <a:off x="744583" y="1448603"/>
            <a:ext cx="112863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 обязательной части содержательного раздела отражены особенности взаимодействия педагогического коллектива с семьями дошкольников с ТНР. 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Главными целями взаимодействия педагогического коллектива Учреждения с семьями обучающихся дошкольного возраста являются:</a:t>
            </a:r>
            <a:endParaRPr lang="ru-RU" sz="240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дошкольного возраста;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единства подходов к воспитанию и обучению детей в условиях Учреждения и семьи; повышение воспитательного потенциала семьи.</a:t>
            </a:r>
            <a:endParaRPr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414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77EB4-B20B-494A-9AE2-42C56E6D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5" y="624110"/>
            <a:ext cx="10639425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DFC87-240B-4ED6-BD7A-CBD7FEB3D5E3}"/>
              </a:ext>
            </a:extLst>
          </p:cNvPr>
          <p:cNvSpPr txBox="1"/>
          <p:nvPr/>
        </p:nvSpPr>
        <p:spPr>
          <a:xfrm>
            <a:off x="1254034" y="1609725"/>
            <a:ext cx="105417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Воспитание детей отражено в рабочей программе воспитания, которая является компонентом адаптированной образовательной Программы дошкольного образования МБДОУ </a:t>
            </a:r>
            <a:r>
              <a:rPr lang="ru-RU" sz="2400" b="0" dirty="0" smtClean="0">
                <a:latin typeface="Arial" charset="0"/>
                <a:cs typeface="Arial" charset="0"/>
              </a:rPr>
              <a:t>№</a:t>
            </a:r>
            <a:r>
              <a:rPr lang="ru-RU" sz="2400" dirty="0" smtClean="0">
                <a:latin typeface="Arial" charset="0"/>
                <a:cs typeface="Arial" charset="0"/>
              </a:rPr>
              <a:t> 4 </a:t>
            </a:r>
            <a:r>
              <a:rPr lang="ru-RU" sz="2400" dirty="0">
                <a:latin typeface="Arial" charset="0"/>
                <a:cs typeface="Arial" charset="0"/>
              </a:rPr>
              <a:t>г</a:t>
            </a:r>
            <a:r>
              <a:rPr lang="ru-RU" sz="2400" dirty="0" smtClean="0">
                <a:latin typeface="Arial" charset="0"/>
                <a:cs typeface="Arial" charset="0"/>
              </a:rPr>
              <a:t>. Тосно </a:t>
            </a:r>
            <a:r>
              <a:rPr lang="ru-RU" sz="2400" b="0" dirty="0">
                <a:latin typeface="Arial" charset="0"/>
                <a:cs typeface="Arial" charset="0"/>
              </a:rPr>
              <a:t>и призвана помочь всем участникам образовательных отношений реализовать воспитательный потенциал совместной деятельности.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Содержание части, формируемой участниками образовательных отношений, разработано на сновании приоритетных направлений Учреждения и парциальных программ, реализующих выбранные направления.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804061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DDC13-94FB-471C-9D41-0418AAB8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30089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 </a:t>
            </a:r>
            <a: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A36CE-17E9-4CBB-B070-7BEDD0CD2F3A}"/>
              </a:ext>
            </a:extLst>
          </p:cNvPr>
          <p:cNvSpPr txBox="1"/>
          <p:nvPr/>
        </p:nvSpPr>
        <p:spPr>
          <a:xfrm>
            <a:off x="1240972" y="1045846"/>
            <a:ext cx="105678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cs typeface="Arial" charset="0"/>
              </a:rPr>
              <a:t>Организационный раздел содержит: описание условий реализации Программы; примерный режим и порядок дня в дошкольных группах; примерный перечень литературных, музыкальных, художественных, анимационных произведений для реализации Программы, а также календарный план воспитательной работы.</a:t>
            </a: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cs typeface="Arial" charset="0"/>
              </a:rPr>
              <a:t>В соответствии с Федеральным законом «Об образовании в Российской Федерации» (статья 13) в Программе отсутствует информация, наносящая вред физическому или психическому здоровью воспитанников и противоречащая действующему Российскому законодательству.</a:t>
            </a:r>
          </a:p>
        </p:txBody>
      </p:sp>
    </p:spTree>
    <p:extLst>
      <p:ext uri="{BB962C8B-B14F-4D97-AF65-F5344CB8AC3E}">
        <p14:creationId xmlns:p14="http://schemas.microsoft.com/office/powerpoint/2010/main" val="448996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DD980-8C50-4BAE-A873-9D0ABCAA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466" y="393225"/>
            <a:ext cx="10088187" cy="2902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3100" b="1" i="0" dirty="0">
                <a:solidFill>
                  <a:srgbClr val="C00000"/>
                </a:solidFill>
                <a:effectLst/>
              </a:rPr>
              <a:t>Особенности взаимодействия педагогического коллектива с семьями воспитанников </a:t>
            </a: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r>
              <a:rPr lang="ru-RU" sz="3100" b="1" i="0" dirty="0">
                <a:solidFill>
                  <a:srgbClr val="C00000"/>
                </a:solidFill>
                <a:effectLst/>
              </a:rPr>
              <a:t/>
            </a: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r>
              <a:rPr lang="ru-RU" sz="3100" dirty="0">
                <a:solidFill>
                  <a:srgbClr val="C00000"/>
                </a:solidFill>
              </a:rPr>
              <a:t/>
            </a:r>
            <a:br>
              <a:rPr lang="ru-RU" sz="3100" dirty="0">
                <a:solidFill>
                  <a:srgbClr val="C00000"/>
                </a:solidFill>
              </a:rPr>
            </a:br>
            <a:endParaRPr lang="ru-RU" sz="31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05BA6-E1D1-4108-8A00-0157CAD0C89F}"/>
              </a:ext>
            </a:extLst>
          </p:cNvPr>
          <p:cNvSpPr txBox="1"/>
          <p:nvPr/>
        </p:nvSpPr>
        <p:spPr>
          <a:xfrm>
            <a:off x="376517" y="1667435"/>
            <a:ext cx="1165411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1. Формирование базового доверия к миру, к людям, к себе — ключевая задача периода развития ребёнка в период дошкольного возраста.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2. С возрастом число близких людей увеличивается. В этих отношениях ребёнок находит безопасность и признание, они вдохновляют его исследовать мир и быть открытым для нового. Значение установления и поддержки позитивных надёжных отношений в контексте реализации Программы сохраняет своё значение на всех возрастных ступенях.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3. Процесс становления полноценной личности ребёнка происходит под влиянием различных факторов, первым и важнейшим из которых является семья. Именно родители (законные представители), семья в целом, вырабатывают у обучающихся комплекс базовых социальных ценностей, ориентации, потребностей, интересов и привычек.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4. Взаимодействие педагогических работников Организации с родителям (законным представителям) направлено на повышение педагогической культуры родителей (законных представителей). Задача педагогических работников — активизировать роль родителей (законных представителей) в воспитании и обучении ребёнка, выработать единое и адекватное понимание проблем ребёнка.</a:t>
            </a:r>
          </a:p>
        </p:txBody>
      </p:sp>
    </p:spTree>
    <p:extLst>
      <p:ext uri="{BB962C8B-B14F-4D97-AF65-F5344CB8AC3E}">
        <p14:creationId xmlns:p14="http://schemas.microsoft.com/office/powerpoint/2010/main" val="15595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794" y="457200"/>
            <a:ext cx="102412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 Укрепление и развитие взаимодействия Организации и семьи обеспечивают благоприятные условия жизни и воспитания ребёнка, формирование основ полноценной, гармоничной личности. Главной ценностью педагогической культуры является ребёнок — его развитие, образование, воспитание, социальная защита и поддержка его достоинства и прав человека.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 Основной целью работы с родителями (законными представителями) является обеспечение взаимодействия с семьёй, вовлечение родителей (законных представителей) в образовательный процесс для формирования у них компетентной педагогической позиции по отношению к собственному ребёнку.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7. Реализация цели обеспечивает решение следующих задач: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выработка у педагогических работников уважительного отношения к традициям семейного воспитания обучающихся и признания приоритетности родительского права в вопросах воспитания ребёнка;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вовлечение родителей (законных представителей) в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воспитательно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-образовательный процесс;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внедрение эффективных технологий сотрудничества с родителями (законным представителям), активизация их участия в жизни детского сада;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создание активной информационно-развивающей среды, обеспечивающей единые подходы к развитию личности в семье и детском коллективе;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повышение родительской компетентности в вопросах воспитания и обучения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789883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B143CD-D249-4846-B31C-ABE407B584C4}"/>
              </a:ext>
            </a:extLst>
          </p:cNvPr>
          <p:cNvSpPr txBox="1"/>
          <p:nvPr/>
        </p:nvSpPr>
        <p:spPr>
          <a:xfrm>
            <a:off x="663388" y="1317813"/>
            <a:ext cx="1093694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информирование родителей (законных представителей) и общественности относительно целей ДО, общих для всего образовательного пространства Российской Федерации, о мерах господдержки семьям, имеющим детей дошкольного возраста, а также об образовательной программе, реализуемой в ДОО;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просвещение родителей (законных представителей), повышение их правовой, психолого-педагогической компетентности в вопросах охраны и укрепления здоровья, развития и образования детей;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способствование развитию ответственного и осознанного родительства как базовой основы благополучия семьи;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построение взаимодействия в форме сотрудничества и установления партнерских отношений с родителями (законными представителями) детей дошкольного возраста для решения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вовлечение родителей (законных представителей) в образовательный процесс.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CC7F9C-3D44-4B20-889D-65201867019F}"/>
              </a:ext>
            </a:extLst>
          </p:cNvPr>
          <p:cNvSpPr txBox="1"/>
          <p:nvPr/>
        </p:nvSpPr>
        <p:spPr>
          <a:xfrm>
            <a:off x="1909481" y="313765"/>
            <a:ext cx="969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  <a:latin typeface="+mj-lt"/>
              </a:rPr>
              <a:t>Достижение этих целей должно осуществляться через решение основных задач:</a:t>
            </a:r>
          </a:p>
        </p:txBody>
      </p:sp>
    </p:spTree>
    <p:extLst>
      <p:ext uri="{BB962C8B-B14F-4D97-AF65-F5344CB8AC3E}">
        <p14:creationId xmlns:p14="http://schemas.microsoft.com/office/powerpoint/2010/main" val="1472540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074A6-821E-4BCC-98A3-972333EE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353" y="206188"/>
            <a:ext cx="10524285" cy="169881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189852-81A2-4807-829A-F1DA09F614AC}"/>
              </a:ext>
            </a:extLst>
          </p:cNvPr>
          <p:cNvSpPr txBox="1"/>
          <p:nvPr/>
        </p:nvSpPr>
        <p:spPr>
          <a:xfrm>
            <a:off x="233363" y="1272989"/>
            <a:ext cx="117252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приоритет семьи в воспитании, обучении и развитии ребенка: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соответствии с Законом об образовании у родителей (законных представителей) обучающихся не только есть преимущественное право на обучение и воспитание детей, но именно они обязаны заложить основы физического, нравственного и интеллектуального развития личности ребенка;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открытость: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родителей (законных представителей) должна быть доступна актуальная информация об особенностях пребывания ребенка в группе; каждому из родителей (законных представителей) должен быть предоставлен свободный доступ в ДОО; между педагогами и родителями (законными представителями) необходим обмен информацией об особенностях развития ребенка в ДОО и семье;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взаимное доверие, уважение и доброжелательность во взаимоотношениях педагогов и родителей (законных представителей):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педагогу необходимо придерживаться этики и культурных правил общения, проявлять позитивный настрой на общение и сотрудничество с родителями (законными представителями); важно этично и разумно использовать полученную информацию как со стороны педагогов, так и со стороны родителей (законных представителей) в интересах детей;</a:t>
            </a:r>
          </a:p>
        </p:txBody>
      </p:sp>
    </p:spTree>
    <p:extLst>
      <p:ext uri="{BB962C8B-B14F-4D97-AF65-F5344CB8AC3E}">
        <p14:creationId xmlns:p14="http://schemas.microsoft.com/office/powerpoint/2010/main" val="3156510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FB43A-B829-4CEF-8157-5894C028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578" y="463604"/>
            <a:ext cx="9890964" cy="762000"/>
          </a:xfrm>
        </p:spPr>
        <p:txBody>
          <a:bodyPr>
            <a:no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ACCAAC-872E-40C0-8E02-7187218B0B4C}"/>
              </a:ext>
            </a:extLst>
          </p:cNvPr>
          <p:cNvSpPr txBox="1"/>
          <p:nvPr/>
        </p:nvSpPr>
        <p:spPr>
          <a:xfrm>
            <a:off x="1391579" y="1963271"/>
            <a:ext cx="989096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индивидуально-дифференцированный подход к каждой семье: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необходимо учитывать особенности семейного воспитания, потребности родителей (законных представителей) в отношении образования ребенка, отношение к педагогу и ДОО, проводимым мероприятиям; возможности включения родителей (законных представителей) в совместное решение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возрастосообразность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планировании и осуществлении взаимодействия необходимо учитывать особенности и характер отношений ребенка с родителями (законными представителями), прежде всего, с матерью, обусловленные возрастными особенностями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67241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EABE7-9006-48B5-ADD5-58D8A6A4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426" y="361950"/>
            <a:ext cx="10009186" cy="154305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8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Адаптированная образовательная программа дошкольного образования для обучающихся с тяжёлыми нарушениями речи старшего дошкольного возраста (5-7 лет) </a:t>
            </a:r>
            <a:br>
              <a:rPr lang="ru-RU" altLang="ru-RU" sz="28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разработана в соответствии 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909C4-A354-4F82-8FAB-562F87D8DB83}"/>
              </a:ext>
            </a:extLst>
          </p:cNvPr>
          <p:cNvSpPr txBox="1"/>
          <p:nvPr/>
        </p:nvSpPr>
        <p:spPr>
          <a:xfrm>
            <a:off x="1596798" y="2414451"/>
            <a:ext cx="98064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Федеральной адаптированной образовательной программой дошкольного образования для обучающихся с ограниченными возможностями здоровья (ФАОП ДО)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Федеральным государственным образовательным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стандартам дошкольного образования (ФГОС ДО)</a:t>
            </a:r>
          </a:p>
        </p:txBody>
      </p:sp>
    </p:spTree>
    <p:extLst>
      <p:ext uri="{BB962C8B-B14F-4D97-AF65-F5344CB8AC3E}">
        <p14:creationId xmlns:p14="http://schemas.microsoft.com/office/powerpoint/2010/main" val="713127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3D855-CE4E-48A8-85BA-0BA0F33A8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858" y="143436"/>
            <a:ext cx="10106117" cy="99508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Деятельность педагогического коллектива осуществляется по направлениям: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88FB81-485F-423B-81BB-0A194EE7AAC9}"/>
              </a:ext>
            </a:extLst>
          </p:cNvPr>
          <p:cNvSpPr txBox="1"/>
          <p:nvPr/>
        </p:nvSpPr>
        <p:spPr>
          <a:xfrm>
            <a:off x="322729" y="1237129"/>
            <a:ext cx="1134324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диагностико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-аналитическое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включает получение и анализ данных о семье каждого обучающегося, ее запросах в отношении охраны здоровья и развития ребенка; об уровне психолого-педагогической компетентности родителей (законных представителей); а также планирование работы с семьей с учетом результатов проведенного анализа; согласование воспитательных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просветительское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предполагает просвещение родителей (законных представителей) по вопросам особенностей психофизиологического и психического развития детей младенческого, раннего и дошкольного возрастов; выбора эффективных методов обучения и воспитания детей определенного возраста; ознакомление с актуальной информацией о государственной политике в области ДО, включая информирование о мерах господдержки семьям с детьми дошкольного возраста; информирование об особенностях реализуемой в ДОО образовательной программы; условиях пребывания ребенка в группе ДОО; содержании и методах образовательной работы с детьми;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консультационное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объединяет в себе консультирование родителей (законных представителей) по вопросам их взаимодействия с ребенком, преодоления возникающих проблем воспитания и обучения детей, в том числе с ООП в условиях семьи; особенностей поведения и взаимодействия ребенка со сверстниками и педагогом; возникающих проблемных ситуациях; способам воспитания и построения продуктивного взаимодействия с детьми дошкольного возраста; способам организации и участия в детских деятельностях, образовательном процессе и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388921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2540B-3556-4473-861F-50565205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756" y="624110"/>
            <a:ext cx="9528855" cy="9284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Где ознакомиться с текстом программы?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5FCC0C-E5FA-4753-8365-305B91C35453}"/>
              </a:ext>
            </a:extLst>
          </p:cNvPr>
          <p:cNvSpPr txBox="1"/>
          <p:nvPr/>
        </p:nvSpPr>
        <p:spPr>
          <a:xfrm>
            <a:off x="847725" y="1552575"/>
            <a:ext cx="108585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Текст программы доступен на официальном сайте детского сада:</a:t>
            </a:r>
          </a:p>
          <a:p>
            <a:pPr algn="ctr"/>
            <a:r>
              <a:rPr lang="en-US" sz="2800" b="1" u="sng" dirty="0">
                <a:solidFill>
                  <a:srgbClr val="0070C0"/>
                </a:solidFill>
                <a:hlinkClick r:id="rId2"/>
              </a:rPr>
              <a:t>https://</a:t>
            </a:r>
            <a:r>
              <a:rPr lang="en-US" sz="2800" b="1" u="sng" dirty="0" smtClean="0">
                <a:solidFill>
                  <a:srgbClr val="0070C0"/>
                </a:solidFill>
                <a:hlinkClick r:id="rId2"/>
              </a:rPr>
              <a:t>mbdou4tsn47edu.gosuslugi.ru</a:t>
            </a:r>
            <a:r>
              <a:rPr lang="ru-RU" sz="2800" b="1" u="sng" dirty="0" smtClean="0">
                <a:solidFill>
                  <a:srgbClr val="0070C0"/>
                </a:solidFill>
              </a:rPr>
              <a:t> </a:t>
            </a:r>
            <a:endParaRPr lang="ru-RU" sz="2800" u="sng" dirty="0">
              <a:solidFill>
                <a:srgbClr val="0070C0"/>
              </a:solidFill>
            </a:endParaRPr>
          </a:p>
          <a:p>
            <a:pPr algn="ctr"/>
            <a:r>
              <a:rPr lang="ru-RU" sz="2800" dirty="0"/>
              <a:t> Ссылка на текст ФОП на официальном интернет портале правовой информации</a:t>
            </a:r>
          </a:p>
          <a:p>
            <a:pPr algn="ctr"/>
            <a:r>
              <a:rPr lang="en-US" sz="2800" dirty="0">
                <a:hlinkClick r:id="rId3"/>
              </a:rPr>
              <a:t>http://publication.pravo.gov.ru/Document/View/0001202301270036</a:t>
            </a:r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246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1B4BB5-CB51-4865-8660-0CD3312917B7}"/>
              </a:ext>
            </a:extLst>
          </p:cNvPr>
          <p:cNvSpPr txBox="1"/>
          <p:nvPr/>
        </p:nvSpPr>
        <p:spPr>
          <a:xfrm>
            <a:off x="717175" y="1550895"/>
            <a:ext cx="1120588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000" dirty="0"/>
              <a:t>Разделение детей на возрастные группы осуществляется в соответствии с закономерностями психического развития ребёнка, что позволяет более эффективно решать задачи по реализации Программы дошкольного образования с детьми, имеющими, в целом, сходные возрастные характеристики и закреплено локальными актами учреждения.</a:t>
            </a:r>
          </a:p>
          <a:p>
            <a:pPr algn="just"/>
            <a:r>
              <a:rPr lang="ru-RU" sz="2000" dirty="0"/>
              <a:t>	 Основной структурной единицей МБДОУ </a:t>
            </a:r>
            <a:r>
              <a:rPr lang="ru-RU" sz="2000" dirty="0" smtClean="0"/>
              <a:t>№ 4 </a:t>
            </a:r>
            <a:r>
              <a:rPr lang="ru-RU" sz="2000" dirty="0"/>
              <a:t>г</a:t>
            </a:r>
            <a:r>
              <a:rPr lang="ru-RU" sz="2000" dirty="0" smtClean="0"/>
              <a:t>. Тосно </a:t>
            </a:r>
            <a:r>
              <a:rPr lang="ru-RU" sz="2000" dirty="0"/>
              <a:t>являются возрастные группы для детей в возрасте от </a:t>
            </a:r>
            <a:r>
              <a:rPr lang="ru-RU" sz="2000" dirty="0" smtClean="0"/>
              <a:t>0,3</a:t>
            </a:r>
            <a:r>
              <a:rPr lang="ru-RU" sz="2000" dirty="0" smtClean="0"/>
              <a:t> </a:t>
            </a:r>
            <a:r>
              <a:rPr lang="ru-RU" sz="2000" dirty="0"/>
              <a:t>до 7 (8) лет, из них: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группы для детей дошкольного возраста общеразвивающей направленности        (группа раннего возраста, II младшая группа, средняя группа, старшая группа, подготовительная группа);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 группы для детей дошкольного возраста компенсирующей направленности (старшая/подготовительная группа).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7BE3D-5CA0-419D-85B2-063F09009AAD}"/>
              </a:ext>
            </a:extLst>
          </p:cNvPr>
          <p:cNvSpPr txBox="1"/>
          <p:nvPr/>
        </p:nvSpPr>
        <p:spPr>
          <a:xfrm>
            <a:off x="1622613" y="428632"/>
            <a:ext cx="965498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МБДОУ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№ 4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г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. Тосно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обеспечивает получение дошкольного образования, присмотр и уход за обучающимися в возрасте от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0,3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лет до прекращения образовательных отношений</a:t>
            </a:r>
            <a:r>
              <a:rPr lang="ru-RU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260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155C0-2AD0-4B9C-B1DA-08172D8D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0" y="624110"/>
            <a:ext cx="9553891" cy="1280890"/>
          </a:xfrm>
        </p:spPr>
        <p:txBody>
          <a:bodyPr>
            <a:normAutofit/>
          </a:bodyPr>
          <a:lstStyle/>
          <a:p>
            <a:r>
              <a:rPr lang="ru-RU" altLang="ru-RU" sz="28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Программы:</a:t>
            </a:r>
            <a:r>
              <a:rPr lang="ru-RU" sz="28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272C33-1392-4E5E-A6AD-6210EFE77954}"/>
              </a:ext>
            </a:extLst>
          </p:cNvPr>
          <p:cNvSpPr txBox="1"/>
          <p:nvPr/>
        </p:nvSpPr>
        <p:spPr>
          <a:xfrm>
            <a:off x="1950720" y="1381124"/>
            <a:ext cx="999363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обеспечение условий для дошкольного образования, определяемых общими и особыми потребностями обучающегося старшего дошкольного возраста с ТНР, индивидуальными особенностями его развития и состояния здоровья.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594" y="242751"/>
            <a:ext cx="10881360" cy="771525"/>
          </a:xfrm>
        </p:spPr>
        <p:txBody>
          <a:bodyPr>
            <a:normAutofit fontScale="90000"/>
          </a:bodyPr>
          <a:lstStyle/>
          <a:p>
            <a:r>
              <a:rPr lang="ru-RU" altLang="ru-RU" sz="3600" b="1" cap="small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адаптированной образовательной программы:</a:t>
            </a:r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1162594" y="1124494"/>
            <a:ext cx="10711543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•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реализация содержания АОП ДО для обучающихся с ТНР;</a:t>
            </a:r>
          </a:p>
          <a:p>
            <a:pPr algn="just"/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коррекция недостатков психофизического развития обучающихся с ТНР;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охрана и укрепление физического и психического здоровья обучающихся с ТНР, в том числе  их эмоционального благополучия;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обеспечение равных возможностей для полноценного развития ребёнка с ТНР в период дошкольного образования независимо от места проживания, пола, нации, языка, социального статуса;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ребёнка с ТНР как субъекта отношений с педагогическим работником, родителями (законными представителями), другими детьми;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объединение обучения и воспитания в целостный образовательный процесс на основе 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</a:p>
          <a:p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3252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242751"/>
            <a:ext cx="10894423" cy="771525"/>
          </a:xfrm>
        </p:spPr>
        <p:txBody>
          <a:bodyPr>
            <a:normAutofit fontScale="90000"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адаптированной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895350" y="1428750"/>
            <a:ext cx="1099185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формирование общей культуры личности обучающихся с ТНР, развитие их социальных, нравственных, эстетических, интеллектуальных, физических качеств, инициативности, самостоятельности и ответственности ребёнка, формирование предпосылок учебной деятельности;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формирование социокультурной среды, соответствующей психофизическим и индивидуальным особенностям развития обучающихся с ТНР;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реабилитации, охраны и укрепления здоровья обучающихся с ТНР;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преемственности целей, задач и содержания дошкольного и начального общего образования (ФАОП ДО, Глава II, п.10.2).</a:t>
            </a:r>
          </a:p>
        </p:txBody>
      </p:sp>
    </p:spTree>
    <p:extLst>
      <p:ext uri="{BB962C8B-B14F-4D97-AF65-F5344CB8AC3E}">
        <p14:creationId xmlns:p14="http://schemas.microsoft.com/office/powerpoint/2010/main" val="199182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F496EE-895D-4397-87D7-0552AF97094D}"/>
              </a:ext>
            </a:extLst>
          </p:cNvPr>
          <p:cNvSpPr txBox="1"/>
          <p:nvPr/>
        </p:nvSpPr>
        <p:spPr>
          <a:xfrm>
            <a:off x="2906349" y="0"/>
            <a:ext cx="6391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Программы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E26327-BD80-4059-81B0-3EE09990A5D4}"/>
              </a:ext>
            </a:extLst>
          </p:cNvPr>
          <p:cNvSpPr txBox="1"/>
          <p:nvPr/>
        </p:nvSpPr>
        <p:spPr>
          <a:xfrm>
            <a:off x="1005840" y="822689"/>
            <a:ext cx="10920550" cy="7509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соответствии с ФГОС ДО (п.1.4.) и ФАОП ДО (Глава II, п.10.3), Программа построена на следующих общих принципах: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r>
              <a:rPr lang="ru-RU" sz="1600" dirty="0"/>
              <a:t>1.	Поддержка разнообразия детства. Полноценное проживание ребёнком всех этапов детства, обогащение детского развития.</a:t>
            </a:r>
          </a:p>
          <a:p>
            <a:pPr algn="just"/>
            <a:r>
              <a:rPr lang="ru-RU" sz="1600" dirty="0"/>
              <a:t>2.	Сохранение уникальности и </a:t>
            </a:r>
            <a:r>
              <a:rPr lang="ru-RU" sz="1600" dirty="0" err="1"/>
              <a:t>самоценности</a:t>
            </a:r>
            <a:r>
              <a:rPr lang="ru-RU" sz="1600" dirty="0"/>
              <a:t> детства как важного этапа в общем развитии человека.</a:t>
            </a:r>
          </a:p>
          <a:p>
            <a:pPr algn="just"/>
            <a:r>
              <a:rPr lang="ru-RU" sz="1600" dirty="0"/>
              <a:t>3.	Позитивная социализация ребёнка. Приобщение детей к социокультурным нормам, традициям семьи, общества и государства.</a:t>
            </a:r>
          </a:p>
          <a:p>
            <a:pPr algn="just"/>
            <a:r>
              <a:rPr lang="ru-RU" sz="1600" dirty="0"/>
              <a:t>4.	Личностно-развивающий и гуманистический характер взаимодействия педагогических работников и родителей (законных представителей), педагогических и иных работников Организации) и обучающихся.</a:t>
            </a:r>
          </a:p>
          <a:p>
            <a:pPr algn="just"/>
            <a:r>
              <a:rPr lang="ru-RU" sz="1600" dirty="0"/>
              <a:t>5.	Содействие и сотрудничество обучающихся и педагогических работников, признание ребёнка полноценным участником (субъектом) образовательных отношений.</a:t>
            </a:r>
          </a:p>
          <a:p>
            <a:pPr algn="just"/>
            <a:r>
              <a:rPr lang="ru-RU" sz="1600" dirty="0"/>
              <a:t>6.	Сотрудничество Организации с семьёй.</a:t>
            </a:r>
          </a:p>
          <a:p>
            <a:pPr algn="just"/>
            <a:r>
              <a:rPr lang="ru-RU" sz="1600" dirty="0"/>
              <a:t>7.	Возрастная адекватность образования (соответствие условий, требований, методов возрасту и особенностям развития обучающихся).</a:t>
            </a:r>
          </a:p>
          <a:p>
            <a:pPr algn="just"/>
            <a:r>
              <a:rPr lang="ru-RU" sz="1600" dirty="0"/>
              <a:t>8.	Построение образовательной деятельности на основе индивидуальных особенностей каждого ребёнка.</a:t>
            </a:r>
          </a:p>
          <a:p>
            <a:pPr algn="just"/>
            <a:r>
              <a:rPr lang="ru-RU" sz="1600" dirty="0"/>
              <a:t>9.	Поддержка инициативы детей в различных видах деятельности.</a:t>
            </a:r>
          </a:p>
          <a:p>
            <a:pPr algn="just"/>
            <a:r>
              <a:rPr lang="ru-RU" sz="1600" dirty="0"/>
              <a:t>10.	Формирование познавательных интересов и познавательных действий ребёнка в различных видах деятельности.</a:t>
            </a:r>
          </a:p>
          <a:p>
            <a:pPr algn="just"/>
            <a:r>
              <a:rPr lang="ru-RU" sz="1600" dirty="0"/>
              <a:t>11.	Учёт этнокультурной ситуации развития детей.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36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503AA1-3E2E-427F-A259-961F2515E5E1}"/>
              </a:ext>
            </a:extLst>
          </p:cNvPr>
          <p:cNvSpPr txBox="1"/>
          <p:nvPr/>
        </p:nvSpPr>
        <p:spPr>
          <a:xfrm>
            <a:off x="1543051" y="742950"/>
            <a:ext cx="98679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  <a:defRPr/>
            </a:pPr>
            <a:r>
              <a:rPr lang="ru-RU" altLang="ru-RU" sz="2800" b="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Адаптированная образовательная программа включает три</a:t>
            </a:r>
            <a:r>
              <a:rPr lang="ru-RU" altLang="ru-RU" sz="2800" dirty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раздела: </a:t>
            </a:r>
          </a:p>
          <a:p>
            <a:pPr algn="just">
              <a:buFont typeface="Arial" charset="0"/>
              <a:buNone/>
              <a:defRPr/>
            </a:pPr>
            <a:endParaRPr lang="ru-RU" altLang="ru-RU" sz="2800" dirty="0">
              <a:latin typeface="Arial" charset="0"/>
              <a:cs typeface="Arial" charset="0"/>
            </a:endParaRPr>
          </a:p>
          <a:p>
            <a:pPr algn="just">
              <a:buFontTx/>
              <a:buChar char="-"/>
              <a:defRPr/>
            </a:pP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Целевой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Содержательный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Организационный</a:t>
            </a:r>
          </a:p>
          <a:p>
            <a:pPr algn="just">
              <a:defRPr/>
            </a:pPr>
            <a:endParaRPr lang="ru-RU" altLang="ru-RU" sz="2800" b="0" dirty="0"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3A1BCB-21E4-4119-9E78-D8B2CC945F86}"/>
              </a:ext>
            </a:extLst>
          </p:cNvPr>
          <p:cNvSpPr txBox="1"/>
          <p:nvPr/>
        </p:nvSpPr>
        <p:spPr>
          <a:xfrm>
            <a:off x="1666874" y="3781425"/>
            <a:ext cx="98393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altLang="ru-RU" sz="1800" b="0" dirty="0" smtClean="0">
                <a:latin typeface="Arial" charset="0"/>
                <a:cs typeface="Arial" charset="0"/>
              </a:rPr>
              <a:t> </a:t>
            </a:r>
            <a:r>
              <a:rPr lang="ru-RU" altLang="ru-RU" sz="2400" b="0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В каждом разделе отражается обязательная часть и часть, формируемая участниками образовательных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1269150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476</TotalTime>
  <Words>1692</Words>
  <Application>Microsoft Office PowerPoint</Application>
  <PresentationFormat>Широкоэкранный</PresentationFormat>
  <Paragraphs>131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          Краткая презентация  адаптированной образовательной программы дошкольного образования для обучающихся  с тяжёлыми нарушениями речи    </vt:lpstr>
      <vt:lpstr>Адаптированная образовательная программа дошкольного образования для обучающихся с тяжёлыми нарушениями речи старшего дошкольного возраста (5-7 лет)  разработана в соответствии с</vt:lpstr>
      <vt:lpstr>Где ознакомиться с текстом программы? </vt:lpstr>
      <vt:lpstr>Презентация PowerPoint</vt:lpstr>
      <vt:lpstr>Цель Программы: </vt:lpstr>
      <vt:lpstr>Задачи адаптированной образовательной программы: </vt:lpstr>
      <vt:lpstr>Задачи адаптированной образовательной программы: </vt:lpstr>
      <vt:lpstr>Презентация PowerPoint</vt:lpstr>
      <vt:lpstr>Презентация PowerPoint</vt:lpstr>
      <vt:lpstr>ЦЕЛЕВОЙ РАЗДЕЛ  </vt:lpstr>
      <vt:lpstr>Содержательный раздел  </vt:lpstr>
      <vt:lpstr>Содержательный раздел </vt:lpstr>
      <vt:lpstr>Содержательный раздел </vt:lpstr>
      <vt:lpstr>Организационный раздел  </vt:lpstr>
      <vt:lpstr> Особенности взаимодействия педагогического коллектива с семьями воспитанников    </vt:lpstr>
      <vt:lpstr>Презентация PowerPoint</vt:lpstr>
      <vt:lpstr>Презентация PowerPoint</vt:lpstr>
      <vt:lpstr>Построение взаимодействия с родителями придерживается следующих принципов:</vt:lpstr>
      <vt:lpstr>Построение взаимодействия с родителями придерживается следующих принципов:</vt:lpstr>
      <vt:lpstr>Деятельность педагогического коллектива осуществляется по направлениям: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№1                                                                                       «ДЕТСКИЙ САД КОМБИНИРОВАННОГО ВИДА  п.ТЕЛЬМАНА»</dc:title>
  <dc:creator>ДС14</dc:creator>
  <cp:lastModifiedBy>User</cp:lastModifiedBy>
  <cp:revision>38</cp:revision>
  <dcterms:created xsi:type="dcterms:W3CDTF">2023-11-16T06:18:31Z</dcterms:created>
  <dcterms:modified xsi:type="dcterms:W3CDTF">2025-06-09T09:24:29Z</dcterms:modified>
</cp:coreProperties>
</file>